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15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35556" y="285750"/>
            <a:ext cx="587286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Intelligence Artificielle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2076236" y="1271588"/>
            <a:ext cx="49915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Fondamentaux et Applications Pratiques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3500438" y="2300288"/>
            <a:ext cx="2143125" cy="2143125"/>
          </a:xfrm>
          <a:prstGeom prst="ellipse">
            <a:avLst/>
          </a:prstGeom>
          <a:solidFill>
            <a:srgbClr val="FFFFFF">
              <a:alpha val="9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3" y="3014663"/>
            <a:ext cx="714375" cy="714375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36219" y="2836069"/>
            <a:ext cx="1071563" cy="10715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35238" y="5014913"/>
            <a:ext cx="247352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de Formation - Togo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335238" y="5272088"/>
            <a:ext cx="247352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Novembre 2025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935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Récapitulatif du Module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335881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 que nous avons appris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Dans ce premier module, nous avons exploré les fondamentaux de l'intelligence artificielle, son évolution historique et ses applications dans le contexte togolais.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507456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Points clés à retenir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950369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2950369"/>
            <a:ext cx="85194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Définition de l'IA: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416304" y="2950369"/>
            <a:ext cx="304854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Capacité des machines à imiter des fonctions cognitives humaines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486150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486150"/>
            <a:ext cx="71582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Évolution: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280182" y="3486150"/>
            <a:ext cx="318466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la théorie aux applications pratiques actuelles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021931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021931"/>
            <a:ext cx="7147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d'IA: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279094" y="4021931"/>
            <a:ext cx="31857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IA faible (actuelle), IA générale et Super IA (futures)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557713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557713"/>
            <a:ext cx="75958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sectoriel: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323938" y="4557713"/>
            <a:ext cx="314090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Potentiel transformateur pour l'agriculture, la santé et l'éducation au Togo</a:t>
            </a:r>
            <a:endParaRPr lang="en-US" sz="1046" dirty="0"/>
          </a:p>
        </p:txBody>
      </p:sp>
      <p:sp>
        <p:nvSpPr>
          <p:cNvPr id="20" name="Shape 13"/>
          <p:cNvSpPr/>
          <p:nvPr/>
        </p:nvSpPr>
        <p:spPr>
          <a:xfrm>
            <a:off x="4679156" y="1596628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1739503"/>
            <a:ext cx="3893344" cy="25717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85750" y="5486400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3" name="Text 15"/>
          <p:cNvSpPr/>
          <p:nvPr/>
        </p:nvSpPr>
        <p:spPr>
          <a:xfrm>
            <a:off x="8494756" y="5486400"/>
            <a:ext cx="363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 / 10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8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Objectifs du Séminaire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Objectifs d'apprentissage</a:t>
            </a:r>
            <a:endParaRPr lang="en-US" sz="157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28763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4356" y="1400175"/>
            <a:ext cx="39004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Comprendre les fondamentaux de l'intelligence artificielle et son évolution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64544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4356" y="1935956"/>
            <a:ext cx="39004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Maîtriser les différents types de modèles d'IA et leurs applications</a:t>
            </a:r>
            <a:endParaRPr lang="en-US" sz="104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600325"/>
            <a:ext cx="171450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4356" y="2471738"/>
            <a:ext cx="39004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Développer des compétences pratiques en prompting et utilisation des LLMs</a:t>
            </a:r>
            <a:endParaRPr lang="en-US" sz="1046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28950"/>
            <a:ext cx="171450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4356" y="3007519"/>
            <a:ext cx="35910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Évaluer de façon critique les résultats générés par l'IA</a:t>
            </a:r>
            <a:endParaRPr lang="en-US" sz="1046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350419"/>
            <a:ext cx="171450" cy="17145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64356" y="3328988"/>
            <a:ext cx="385963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Appliquer l'IA à des cas concrets dans le contexte togolais</a:t>
            </a:r>
            <a:endParaRPr lang="en-US" sz="1046" dirty="0"/>
          </a:p>
        </p:txBody>
      </p:sp>
      <p:sp>
        <p:nvSpPr>
          <p:cNvPr id="15" name="Text 7"/>
          <p:cNvSpPr/>
          <p:nvPr/>
        </p:nvSpPr>
        <p:spPr>
          <a:xfrm>
            <a:off x="285750" y="3757613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Méthodes pédagogiques</a:t>
            </a:r>
            <a:endParaRPr lang="en-US" sz="1575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229100"/>
            <a:ext cx="142875" cy="1143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28625" y="4207669"/>
            <a:ext cx="13808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Présentations théoriques</a:t>
            </a:r>
            <a:endParaRPr lang="en-US" sz="837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400550"/>
            <a:ext cx="142875" cy="1143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428625" y="4379119"/>
            <a:ext cx="15741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Travaux pratiques en groupe</a:t>
            </a:r>
            <a:endParaRPr lang="en-US" sz="837" dirty="0"/>
          </a:p>
        </p:txBody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4572000"/>
            <a:ext cx="100013" cy="11430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385763" y="4550569"/>
            <a:ext cx="13944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Démonstrations en direct</a:t>
            </a:r>
            <a:endParaRPr lang="en-US" sz="837" dirty="0"/>
          </a:p>
        </p:txBody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50" y="4743450"/>
            <a:ext cx="128588" cy="11430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414338" y="4722019"/>
            <a:ext cx="11586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Études de cas locales</a:t>
            </a:r>
            <a:endParaRPr lang="en-US" sz="837" dirty="0"/>
          </a:p>
        </p:txBody>
      </p:sp>
      <p:sp>
        <p:nvSpPr>
          <p:cNvPr id="24" name="Shape 12"/>
          <p:cNvSpPr/>
          <p:nvPr/>
        </p:nvSpPr>
        <p:spPr>
          <a:xfrm>
            <a:off x="4679156" y="1493044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2031" y="1635919"/>
            <a:ext cx="3893344" cy="2571750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285750" y="5279231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7" name="Text 14"/>
          <p:cNvSpPr/>
          <p:nvPr/>
        </p:nvSpPr>
        <p:spPr>
          <a:xfrm>
            <a:off x="8560138" y="5279231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/ 10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222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Qu'est-ce que l'Intelligence Artificielle?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Définition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L'intelligence artificielle (IA) représente la capacité des machines à imiter des fonctions cognitives humaines telles que l'apprentissage, le raisonnement et la résolution de problèmes.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Distinction entre IA, ML et DL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400425"/>
            <a:ext cx="214313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7219" y="3271838"/>
            <a:ext cx="85326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Intelligence Artificielle: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460478" y="3164681"/>
            <a:ext cx="300436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Concept global de machines capables d'effectuer des tâches nécessitant l'intelligence humaine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4043363"/>
            <a:ext cx="214313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07219" y="3914775"/>
            <a:ext cx="7572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364456" y="3914775"/>
            <a:ext cx="31003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Sous-ensemble de l'IA permettant aux systèmes d'apprendre à partir de données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579144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450556"/>
            <a:ext cx="67879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Learning: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243152" y="4450556"/>
            <a:ext cx="322169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Sous-ensemble du ML utilisant des réseaux de neurones à plusieurs couches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5114925"/>
            <a:ext cx="128588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21494" y="4986338"/>
            <a:ext cx="48050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 Togo: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001995" y="4986338"/>
            <a:ext cx="346284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Applications émergentes dans l'agriculture, la santé et l'éducation</a:t>
            </a:r>
            <a:endParaRPr lang="en-US" sz="1046" dirty="0"/>
          </a:p>
        </p:txBody>
      </p:sp>
      <p:sp>
        <p:nvSpPr>
          <p:cNvPr id="20" name="Shape 13"/>
          <p:cNvSpPr/>
          <p:nvPr/>
        </p:nvSpPr>
        <p:spPr>
          <a:xfrm>
            <a:off x="4679156" y="1810941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1953816"/>
            <a:ext cx="3893344" cy="25717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85750" y="5915025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3" name="Text 15"/>
          <p:cNvSpPr/>
          <p:nvPr/>
        </p:nvSpPr>
        <p:spPr>
          <a:xfrm>
            <a:off x="8560138" y="5915025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 / 10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935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Évolution Historique de l'IA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03584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grandes phases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L'histoire de l'intelligence artificielle est marquée par plusieurs phases d'évolution, alternant entre périodes d'enthousiasme et "hivers de l'IA".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285750" y="220741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Moments charnières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285750" y="2650331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1950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964406" y="2650331"/>
            <a:ext cx="260406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 de Turing proposé par Alan Turing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85750" y="2971800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1956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964406" y="2971800"/>
            <a:ext cx="35004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Conférence de Dartmouth - Naissance du terme "Intelligence Artificielle"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85750" y="3507581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1980s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964406" y="3507581"/>
            <a:ext cx="274677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Premiers systèmes experts commerciaux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3829050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1997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964406" y="3829050"/>
            <a:ext cx="237373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Deep Blue bat Kasparov aux échecs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4150519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2012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964406" y="4150519"/>
            <a:ext cx="253374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Percée du deep learning avec AlexNet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85750" y="4471988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2022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964406" y="4471988"/>
            <a:ext cx="267834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Explosion des LLMs et de l'IA générative</a:t>
            </a:r>
            <a:endParaRPr lang="en-US" sz="1046" dirty="0"/>
          </a:p>
        </p:txBody>
      </p:sp>
      <p:sp>
        <p:nvSpPr>
          <p:cNvPr id="20" name="Shape 17"/>
          <p:cNvSpPr/>
          <p:nvPr/>
        </p:nvSpPr>
        <p:spPr>
          <a:xfrm>
            <a:off x="4679156" y="1446609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1" y="1589484"/>
            <a:ext cx="3893344" cy="2571750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285750" y="5186363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8560138" y="5186363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 / 10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365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d'Intelligence Artificielle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121569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Classification par puissance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L'intelligence artificielle peut être catégorisée selon sa puissance et ses capacités cognitives.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293144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Exemples concrets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736056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2736056"/>
            <a:ext cx="42678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 Faible (ANI):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991140" y="2736056"/>
            <a:ext cx="347370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Systèmes spécialisés dans une tâche spécifique comme Siri, les assistants vocaux, ou les systèmes de recommandation utilisés au Togo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486150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486150"/>
            <a:ext cx="64251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 Générale (AGI):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206875" y="3486150"/>
            <a:ext cx="325796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Systèmes capables de comprendre, apprendre et appliquer des connaissances comme un humain - encore au stade de recherche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36244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236244"/>
            <a:ext cx="55738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 IA (ASI):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121736" y="4236244"/>
            <a:ext cx="334310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Intelligence dépassant les capacités humaines dans tous les domaines - concept théorique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986338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986338"/>
            <a:ext cx="38076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 Togo: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945124" y="4986338"/>
            <a:ext cx="351972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Les applications actuelles relèvent exclusivement de l'IA faible, mais avec un potentiel transformateur important</a:t>
            </a:r>
            <a:endParaRPr lang="en-US" sz="1046" dirty="0"/>
          </a:p>
        </p:txBody>
      </p:sp>
      <p:sp>
        <p:nvSpPr>
          <p:cNvPr id="20" name="Shape 13"/>
          <p:cNvSpPr/>
          <p:nvPr/>
        </p:nvSpPr>
        <p:spPr>
          <a:xfrm>
            <a:off x="4679156" y="1918097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2060972"/>
            <a:ext cx="3893344" cy="25717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85750" y="6129338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3" name="Text 15"/>
          <p:cNvSpPr/>
          <p:nvPr/>
        </p:nvSpPr>
        <p:spPr>
          <a:xfrm>
            <a:off x="8560138" y="6129338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/ 10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07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L'IA Aujourd'hui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État actuel de la technologie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L'intelligence artificielle est aujourd'hui omniprésente et transforme de nombreux secteurs grâce à des avancées significatives en apprentissage profond et en traitement du langage naturel.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courantes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64681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3164681"/>
            <a:ext cx="111333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Assistants virtuels: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677693" y="3164681"/>
            <a:ext cx="278715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Chatbots pour service client, assistants personnels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700463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700463"/>
            <a:ext cx="12938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Traduction automatique: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858156" y="3700463"/>
            <a:ext cx="260668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Traduction entre langues africaines et internationales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36244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236244"/>
            <a:ext cx="124678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Vision par ordinateur: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811136" y="4236244"/>
            <a:ext cx="265370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Analyse d'images médicales, surveillance agricole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772025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772025"/>
            <a:ext cx="111386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Analyse prédictive: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678223" y="4772025"/>
            <a:ext cx="278662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Prévisions météorologiques, tendances de marché</a:t>
            </a:r>
            <a:endParaRPr lang="en-US" sz="1046" dirty="0"/>
          </a:p>
        </p:txBody>
      </p:sp>
      <p:sp>
        <p:nvSpPr>
          <p:cNvPr id="20" name="Shape 13"/>
          <p:cNvSpPr/>
          <p:nvPr/>
        </p:nvSpPr>
        <p:spPr>
          <a:xfrm>
            <a:off x="4679156" y="1703784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1846659"/>
            <a:ext cx="3893344" cy="25717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85750" y="5700713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3" name="Text 15"/>
          <p:cNvSpPr/>
          <p:nvPr/>
        </p:nvSpPr>
        <p:spPr>
          <a:xfrm>
            <a:off x="8560138" y="5700713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 / 10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07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L'IA en Afrique et au Togo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Contexte africain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L'Afrique connaît une croissance rapide dans l'adoption de l'IA, avec des défis uniques mais aussi des opportunités considérables pour des solutions adaptées aux besoins locaux.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Initiatives au Togo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64681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3164681"/>
            <a:ext cx="84695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Stratégie nationale: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411309" y="3164681"/>
            <a:ext cx="305353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Développement d'une stratégie nationale d'IA par le gouvernement togolais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700463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700463"/>
            <a:ext cx="82493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Semaine de l'IA: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389292" y="3700463"/>
            <a:ext cx="307555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Événement annuel à Lomé réunissant experts et entrepreneurs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36244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236244"/>
            <a:ext cx="78695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Formation: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351313" y="4236244"/>
            <a:ext cx="311353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Programmes de renforcement des compétences en IA pour les jeunes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772025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772025"/>
            <a:ext cx="64994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Startups: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214298" y="4772025"/>
            <a:ext cx="325054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Émergence d'un écosystème de startups spécialisées en IA</a:t>
            </a:r>
            <a:endParaRPr lang="en-US" sz="1046" dirty="0"/>
          </a:p>
        </p:txBody>
      </p:sp>
      <p:sp>
        <p:nvSpPr>
          <p:cNvPr id="20" name="Shape 13"/>
          <p:cNvSpPr/>
          <p:nvPr/>
        </p:nvSpPr>
        <p:spPr>
          <a:xfrm>
            <a:off x="4679156" y="1703784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915" y="1846659"/>
            <a:ext cx="3433576" cy="257172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85750" y="5700713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3" name="Text 15"/>
          <p:cNvSpPr/>
          <p:nvPr/>
        </p:nvSpPr>
        <p:spPr>
          <a:xfrm>
            <a:off x="8560138" y="5700713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 / 10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07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Potentiel par Secteur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5501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Transformation sectorielle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L'intelligence artificielle a le potentiel de transformer profondément plusieurs secteurs clés de l'économie togolaise, avec des impacts variables selon les spécificités locales.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7217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Opportunités prioritaires</a:t>
            </a:r>
            <a:endParaRPr lang="en-US" sz="157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64681"/>
            <a:ext cx="171450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3164681"/>
            <a:ext cx="8514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Agriculture: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415774" y="3164681"/>
            <a:ext cx="304907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Diagnostic des cultures, prévisions météo locales, optimisation des rendements</a:t>
            </a:r>
            <a:endParaRPr lang="en-US" sz="104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700463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3700463"/>
            <a:ext cx="44606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Santé: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010422" y="3700463"/>
            <a:ext cx="345442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Diagnostic à distance, gestion des stocks médicaux, suivi des épidémies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36244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64356" y="4236244"/>
            <a:ext cx="7526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Éducation: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1317045" y="4236244"/>
            <a:ext cx="314779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Contenu personnalisé, tuteurs virtuels, accès aux ressources internationales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772025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356" y="4772025"/>
            <a:ext cx="59466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Finance: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159018" y="4772025"/>
            <a:ext cx="330582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Inclusion financière, détection de fraude, services bancaires mobiles</a:t>
            </a:r>
            <a:endParaRPr lang="en-US" sz="1046" dirty="0"/>
          </a:p>
        </p:txBody>
      </p:sp>
      <p:sp>
        <p:nvSpPr>
          <p:cNvPr id="20" name="Shape 13"/>
          <p:cNvSpPr/>
          <p:nvPr/>
        </p:nvSpPr>
        <p:spPr>
          <a:xfrm>
            <a:off x="4679156" y="1703784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1846659"/>
            <a:ext cx="3893344" cy="25717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85750" y="5700713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23" name="Text 15"/>
          <p:cNvSpPr/>
          <p:nvPr/>
        </p:nvSpPr>
        <p:spPr>
          <a:xfrm>
            <a:off x="8560138" y="5700713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 / 10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721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Exercice Pratique: Cas d'Usage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1335881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Objectif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507331"/>
            <a:ext cx="389334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Identifier des cas d'usage potentiels de l'intelligence artificielle dans votre contexte professionnel ou sectoriel au Togo.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507456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FF7E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428625" y="2950369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Formez des groupes de 3-4 personnes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428625" y="3271838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Identifiez un secteur d'activité pertinent pour votre groupe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28625" y="3593306"/>
            <a:ext cx="403621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Réfléchissez à 2-3 problèmes concrets que l'IA pourrait résoudre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428625" y="4129088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Complétez le template pour chaque cas d'usage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428625" y="4450556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Préparez-vous à présenter vos idées (10 minutes)</a:t>
            </a:r>
            <a:endParaRPr lang="en-US" sz="1046" dirty="0"/>
          </a:p>
        </p:txBody>
      </p:sp>
      <p:sp>
        <p:nvSpPr>
          <p:cNvPr id="13" name="Shape 10"/>
          <p:cNvSpPr/>
          <p:nvPr/>
        </p:nvSpPr>
        <p:spPr>
          <a:xfrm>
            <a:off x="4679156" y="1435894"/>
            <a:ext cx="4179094" cy="28575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1" y="1578769"/>
            <a:ext cx="3893344" cy="25717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285750" y="5164931"/>
            <a:ext cx="10391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Séminaire IA - Togo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8560138" y="5164931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 / 10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2025-07-17T16:57:57Z</dcterms:created>
  <dcterms:modified xsi:type="dcterms:W3CDTF">2025-07-17T16:57:57Z</dcterms:modified>
</cp:coreProperties>
</file>